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sldIdLst>
    <p:sldId id="256" r:id="rId2"/>
    <p:sldId id="258" r:id="rId3"/>
    <p:sldId id="319" r:id="rId4"/>
    <p:sldId id="320" r:id="rId5"/>
    <p:sldId id="321" r:id="rId6"/>
    <p:sldId id="325" r:id="rId7"/>
    <p:sldId id="324" r:id="rId8"/>
    <p:sldId id="323" r:id="rId9"/>
    <p:sldId id="326" r:id="rId10"/>
    <p:sldId id="327" r:id="rId11"/>
    <p:sldId id="328" r:id="rId12"/>
    <p:sldId id="330" r:id="rId13"/>
    <p:sldId id="333" r:id="rId14"/>
    <p:sldId id="334" r:id="rId15"/>
    <p:sldId id="335" r:id="rId16"/>
    <p:sldId id="336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9" r:id="rId36"/>
    <p:sldId id="361" r:id="rId37"/>
    <p:sldId id="360" r:id="rId38"/>
    <p:sldId id="362" r:id="rId39"/>
    <p:sldId id="363" r:id="rId40"/>
    <p:sldId id="364" r:id="rId41"/>
    <p:sldId id="365" r:id="rId42"/>
    <p:sldId id="366" r:id="rId43"/>
    <p:sldId id="367" r:id="rId44"/>
    <p:sldId id="368" r:id="rId45"/>
    <p:sldId id="369" r:id="rId46"/>
    <p:sldId id="370" r:id="rId47"/>
    <p:sldId id="371" r:id="rId48"/>
    <p:sldId id="372" r:id="rId49"/>
    <p:sldId id="373" r:id="rId50"/>
    <p:sldId id="374" r:id="rId51"/>
    <p:sldId id="375" r:id="rId52"/>
    <p:sldId id="376" r:id="rId53"/>
    <p:sldId id="377" r:id="rId54"/>
    <p:sldId id="381" r:id="rId55"/>
    <p:sldId id="382" r:id="rId56"/>
    <p:sldId id="379" r:id="rId57"/>
    <p:sldId id="380" r:id="rId58"/>
    <p:sldId id="383" r:id="rId59"/>
    <p:sldId id="337" r:id="rId60"/>
    <p:sldId id="386" r:id="rId61"/>
    <p:sldId id="387" r:id="rId62"/>
    <p:sldId id="388" r:id="rId63"/>
    <p:sldId id="389" r:id="rId64"/>
    <p:sldId id="391" r:id="rId65"/>
    <p:sldId id="392" r:id="rId66"/>
    <p:sldId id="390" r:id="rId67"/>
    <p:sldId id="393" r:id="rId68"/>
    <p:sldId id="385" r:id="rId69"/>
    <p:sldId id="394" r:id="rId70"/>
    <p:sldId id="395" r:id="rId71"/>
    <p:sldId id="396" r:id="rId72"/>
    <p:sldId id="397" r:id="rId73"/>
    <p:sldId id="398" r:id="rId74"/>
    <p:sldId id="399" r:id="rId7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9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1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7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76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9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3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7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0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99370"/>
            <a:ext cx="8825658" cy="2677648"/>
          </a:xfrm>
        </p:spPr>
        <p:txBody>
          <a:bodyPr>
            <a:normAutofit/>
          </a:bodyPr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Инхалациона примена лекова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Биофармација- предавање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оц. др 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Јована Брадић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Приступи у инхалационој терапији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Болести доњих дисајних путева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су: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бронхитис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ХОБМ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астма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пнеумоније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емфизем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Озбиљније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су и праћене лошијом прогнозом у односу на болести горњих дисајних путева- ринитис, синузитис, фарингитис, ларингитис.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Поред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респираторних болести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пулмонарна испорука лекова користи се у терапији дијабетеса и осталих системских обољења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02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704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третману респираторних болести (астма, ХОБП) циљ је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да се лек задржи у плућима и оствари локални ефекат-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ублажавање и /или спречавање упале и сужења дисајних путева.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 препарат деловао селективно на дисајне путеве од круцијалне важности је адекватно одабрати лековиту суспстану и уређај за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инхалацију.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птимизацијом величине честица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утиче се на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селективност.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Типични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примери инхалационих лекова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који се користе у терапији респираторних болести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кортикостероиди, бета-симпатомиметици, мускарински антагонисти и антибиотиц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који директно доспевају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плућа.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2" y="2367092"/>
            <a:ext cx="17811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Примена наведених лекова инхалацијом је погодна јер се високе концентрације лека могу постићи директним допремањем до циљног органа, плућа, уз смањење системске токсичности.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случају примене наведених лекова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апсорпција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из плућа је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непожељна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јер може умањити ефикасност и довести до појаве нежељених дејстава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527" y="2459775"/>
            <a:ext cx="6191250" cy="408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418" y="2447637"/>
            <a:ext cx="45258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Велика количина инхалационо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примењеног лека се приликом уноса прогута и ресорбује из ГИТ-а након гутања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велика површина и васкуларизација плућа утицаће на то да се део лека апсорбује путем плућа. 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 уочити да укупна фракција лека у крвотоку представља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суму лека апсорбованог орално или преко плућа.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4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527" y="2459775"/>
            <a:ext cx="6191250" cy="408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1418" y="2447637"/>
            <a:ext cx="45258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Решење: Приликом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формулације инхалационог лека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треба одабрати оне који имају ниску оралну биорасположивост и висок системски клиренс. 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Пример: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флутиказон пропионат-има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биолошку расположивост мању од 1% након оралне примене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 са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високим системским клиренсом имају нижу системску изложеност и повезани су са великом селективношћу за дисајне путеве.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 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816969"/>
            <a:ext cx="66317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Бољи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безбедносни профил може бити обезбеђен применом кортикостероида 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погледу пролека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на нивоу плућа конвертује у активни облик.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пример,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беклометазон дипропионат и циклесонид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пролекови који се у епителу плућа претварају у  активне метаболите: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17-беклометазон монопропионат и дес-циклесонид.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45" y="2530763"/>
            <a:ext cx="3612654" cy="166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14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Системско </a:t>
            </a:r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3774" y="241172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522724"/>
            <a:ext cx="49968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нхалирани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лек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апсорбује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из плућа у крвоток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Терапија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системских болести инхалационим препаратима искоришћено је за испоруку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протеина, пептида, производа добијених рекомбинантном ДНК технологијом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Још 1925. године показано је да се инсулин може апсорбовати из плућа.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741" y="415849"/>
            <a:ext cx="2857500" cy="14406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935" y="2447637"/>
            <a:ext cx="1847850" cy="24669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025" y="4766109"/>
            <a:ext cx="2466975" cy="184785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834581" y="2731060"/>
            <a:ext cx="3482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Први инхалациони препарат инсулина био је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Exubera</a:t>
            </a:r>
            <a:r>
              <a:rPr lang="en-US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регистрован 2016.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годин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137000" y="4951370"/>
            <a:ext cx="29833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повучен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 тржишта након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годину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јер 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инхалатор био велики, тежак за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употребу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скуп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 је продаја била ниска</a:t>
            </a:r>
            <a:r>
              <a:rPr lang="sr-Cyrl-RS" dirty="0"/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8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Системско </a:t>
            </a:r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9" y="2522724"/>
            <a:ext cx="61421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Afrezza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представља тренутно једини одобрени ихалациони препарат брзо-делујућег инсулина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одобрен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2015.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године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Садржи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суви прашак рекомбинантног инсулина који је адсорбован на носач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фумарилдикетопиперазин-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FDKP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Инсулин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допрема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системске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циркулације за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мање од 1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минута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, ефекат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лека у снижавању нивоа глукозе у крви се уочава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након десетак минута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предност у односу на конвенционалну примену инсулина подразумева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бржи ефекат лека и некоришћење игле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што много побољшава комплијансу пацијената.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741" y="415849"/>
            <a:ext cx="2857500" cy="14406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18" y="2339505"/>
            <a:ext cx="4726752" cy="359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Системско </a:t>
            </a:r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деловање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9" y="2522724"/>
            <a:ext cx="61421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Недостатак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јавити бол у грлу, кашаљ, иритација, акутни бронхоспазам код пацијената са астмом и ХОБП-ом.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тога је препорука да се пре започињања терапије инхалационим инсулином уради спирометрија.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741" y="415849"/>
            <a:ext cx="2857500" cy="14406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18" y="2339505"/>
            <a:ext cx="4726752" cy="359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6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/>
              <a:t>Физиолошки фактори који утичу на ефикасност инхалационих препарата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9" y="2522724"/>
            <a:ext cx="61421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Након инхалације део дозе се таложи у уређају, док се преостали део честица или капљица испоручује у респираторни систем.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Током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проласка лека кроз дисајне путеве део ће се таложити у пределу уста-грла, спроводних дисајних путева и/или алвеоларног региона.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Једна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од круцијалних карактеристика која одређује да ли се лек одлаже у пределу уста-грла или у дисајним путевима је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аеродинамични пречник честица.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96"/>
          <a:stretch/>
        </p:blipFill>
        <p:spPr>
          <a:xfrm>
            <a:off x="8230441" y="2897514"/>
            <a:ext cx="2228850" cy="183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3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Инхалациона терапија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029499" cy="4098363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лекова преко плућа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има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дугу и богату историју у лечењу различитих респираторних болести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још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од давних дана, пре око 2000 година, људи су користили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природне лекове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попут листова биљака, испарења ароматичних биљака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за инхалацију.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анас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инхалациони лекови прва линија терапије у лечењу астме, хроничне опструктивне болести плућа (ХОБП), цистичне фиброзе.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оследњих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година је све веће интересовање за апликацију лекова преко плућа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у циљу лечења системских болести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улмонарна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испорука постала је предмет интересовања као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алтернатива парентералној апликацији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пре око 3 деценије.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476" y="2863272"/>
            <a:ext cx="3272767" cy="22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/>
              <a:t>Физиолошки фактори који утичу на ефикасност инхалационих препарата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522724"/>
            <a:ext cx="6557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Честице лека са аеродинамичним пречником 0,5–5 µm имају највећи потенцијал да се таложе 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бронхијама, бронхиолама.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Мање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(мање од 0,5 µм) се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углавном таложе у алвеоларном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простору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веће од 5 µм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имају тенденцију да се таложе у пределу уста и грла, прогутају се, што доводи до изостанка ефекта.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71"/>
          <a:stretch/>
        </p:blipFill>
        <p:spPr>
          <a:xfrm>
            <a:off x="7513028" y="2632303"/>
            <a:ext cx="4494245" cy="29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9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/>
              <a:t>Физиолошки фактори који утичу на ефикасност инхалационих препарата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292614"/>
            <a:ext cx="655781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Најефикаснији механизам таложења 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терцијалним бронхијама и бронхиолама је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седиментација-таложење гравитацијом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може се појачати задржавањем даха након удисања.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Дифузијско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таложење, или Брауново кретање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најважније је за врло мале, субмикронске честице које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се таложе у алвеолама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које дођу до плућа, али не успеју да се задрже се издахну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Централна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депозиција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лека подразумева депозицију у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већим дисајним путевима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периферна у мањим дисајним путевима и алвеоларном простору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Од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аеродинамичне величине честица, протока удисања, карактеристика уређаја и фактора повезаних са болестима утиче начин депозиције лека.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71"/>
          <a:stretch/>
        </p:blipFill>
        <p:spPr>
          <a:xfrm>
            <a:off x="7513028" y="2632303"/>
            <a:ext cx="4494245" cy="299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43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/>
              <a:t>Физиолошки фактори који утичу на ефикасност инхалационих препарата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292614"/>
            <a:ext cx="50061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Мембрана у алвеоларном региону је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високо пермеабилна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дебљине од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0,2-0,7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а површина алвеола која је у контакту са капиларима је велика и погодна за апсорпцију - износи око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Карактеристика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већине инхалационих лекова је 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кратак полуживот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и ниска биорасположивост на циљаном месту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што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умањује терапијски учинак.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3246" y="2447637"/>
            <a:ext cx="5577826" cy="2660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6436" y="5366327"/>
            <a:ext cx="47290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да свега 20-40% примењене дозе допреми до места деловања, уз мали број производа који достигну око 60%.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35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/>
              <a:t>Физиолошки фактори који утичу на ефикасност инхалационих препарата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706811"/>
            <a:ext cx="95965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изиолошки фактори који утичу на терапијску ефикасност инхалационе терапије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подразумевају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а) плућни клиренс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мукоцилијарни клиренс и алвеоларни макрофаги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б)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ензимску разградњу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70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b="1" i="1" dirty="0" smtClean="0"/>
              <a:t>Мукоцилијарни клиренс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3810" y="2563720"/>
            <a:ext cx="998513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луз се цилијама стално покреће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елиминише из респираторног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Број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трепљастих ћелија је већи у горњим дисајним путевима, а сматра се да у у трепљастим ћелијама назалног и трахеално-бронхијалног епитела има око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109 цилија по cm</a:t>
            </a:r>
            <a:r>
              <a:rPr lang="sr-Latn-R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RS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Мукоцилијарни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клиренс задужен је за елиминацију честица депонованих на нивоу трахеје, бронха и бронхиола.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Заробљавање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честица у слој слузи који се онда путем душника избацује кашљањем или гутањем.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Брзина мукоцилијарног клиренса је око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 mm/min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трахеји здравих људи.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Међутим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пушење цигарета, токсични агенси, ХОБП могу умањити функцију мукоцилијарне баријере.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Алвеоларни </a:t>
            </a:r>
            <a:r>
              <a:rPr lang="sr-Cyrl-RS" b="1" i="1" dirty="0">
                <a:latin typeface="Arial" panose="020B0604020202020204" pitchFamily="34" charset="0"/>
                <a:cs typeface="Arial" panose="020B0604020202020204" pitchFamily="34" charset="0"/>
              </a:rPr>
              <a:t>макрофаги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3810" y="2563720"/>
            <a:ext cx="99851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депоноване у доњем алвеоларном региону уклањају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алвеоларним макрофазима, фагоцитним ћелијама које су присутне у великом броју у плућима.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 разлога је полуживот лековите суптанце унутар алвеола кратк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к, не дужи од неколико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сати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фреквентно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дозирање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Честице аеросола које су се таложиле у алвеоларном простору и терминалним дисајним путевима могу бити подвргнуте апсорпционим или неапсорптивним процесима уклањања- макрофаги.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мање од 0,1 µ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нису препознате од макрофага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1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b="1" i="1" dirty="0">
                <a:latin typeface="Arial" panose="020B0604020202020204" pitchFamily="34" charset="0"/>
                <a:cs typeface="Arial" panose="020B0604020202020204" pitchFamily="34" charset="0"/>
              </a:rPr>
              <a:t>Ензимска </a:t>
            </a:r>
            <a:r>
              <a:rPr lang="sr-Cyrl-R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3810" y="2563720"/>
            <a:ext cx="99851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ивност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плућа је мања у поређењу са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јетром.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Међутим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експресија појединих изоформи цитохрома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P450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плућима може довести до разградње лекова као што су салметерол, теофилин.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3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sr-Cyrl-RS" b="1" i="1" dirty="0">
                <a:latin typeface="Arial" panose="020B0604020202020204" pitchFamily="34" charset="0"/>
                <a:cs typeface="Arial" panose="020B0604020202020204" pitchFamily="34" charset="0"/>
              </a:rPr>
              <a:t>сна </a:t>
            </a:r>
            <a:r>
              <a:rPr lang="sr-Cyrl-R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естерификација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3810" y="2563720"/>
            <a:ext cx="99851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плућима може доћи до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везивања лека за масне киселине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што је познато као процес масне естерификације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Карактеристично је за будесонид, триамцинолон ацетонид. 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Настанак комплекса лека са масном киселином продужава време контакта лека и плућа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Разградњом под дејством липазе, лек се ослобађа.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6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b="1" i="1" dirty="0">
                <a:latin typeface="Arial" panose="020B0604020202020204" pitchFamily="34" charset="0"/>
                <a:cs typeface="Arial" panose="020B0604020202020204" pitchFamily="34" charset="0"/>
              </a:rPr>
              <a:t>Физичко-хемијски </a:t>
            </a:r>
            <a:r>
              <a:rPr lang="sr-Cyrl-RS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фактори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774" y="2447637"/>
            <a:ext cx="102576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ефикасност терапије утичу следећи параметри: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астав честица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величина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морфологија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растворљивост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 води,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густина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честица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хигроскопност</a:t>
            </a: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Карактеристике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површине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честица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и хигроскопност лекова ил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помоћних супстанци утичу на њихово течење и понашање при атомизацији.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Модификација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површине и хемијског састав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честица могу допринети смањеним интермолекуларним силама и помоћи у избегавању агломерације, што резултира побољшаним перформансама атомизације.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6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Хидрофилно/липофилне карактеристике </a:t>
            </a:r>
            <a:r>
              <a:rPr lang="sr-Cyrl-R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лека</a:t>
            </a:r>
            <a:endParaRPr lang="en-US" sz="3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774" y="2447637"/>
            <a:ext cx="102576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лека које су се успешно талож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 плућима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морају се растворити 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слоју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мукус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Алвеоле су обложене и плућним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сурфактант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који за разлику од слузи не делују као препрека за лек,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већ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могу побољшати растварање.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Споро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растварање може бити пожељно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у циљу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продужава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ња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задржавање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лека у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плућима и трајање ефекта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Дуже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задржавање лека носи ризик од елиминације плућним клиренсом.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пример,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флутиказон је изразито хидрофобан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па се споро раствара, дуже задржава и дуже делује.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друге стране,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албутерол је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кратко делујући бронходилататор,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високо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растворан у води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па се брзо раствара у плућима  и брзо делује.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7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Предности и недостаци инхалационе апликације лекова </a:t>
            </a:r>
            <a:endParaRPr 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60262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Инхалациона </a:t>
            </a:r>
            <a:r>
              <a:rPr lang="en-US" i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орална примена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погодна је за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лекове који су нестабилни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ГИТ-у или се разграђују метаболизмом првог пролаза кроз јетру.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лек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се допрема у знатно већој концентрацији на место деловања, уз мање системских нежељених ефеката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натно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ниже инхалационе дозе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могу бити терапеутски еквивалентне или чак супериорне у односу на веће дозе системски примењене терапије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Пример: орално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примењен салбутамол у дози од 2-4 mg је терапијски еквивалентан дози од 100–200 µg салбутамола који се примењује путем инхалатора под притиском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бржи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почетак дејства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року од неколико минута за албутерол и до пола сата за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салметерол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заобилажење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апсорпције и транспортовања лека из крвотока до плућа.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9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Хидрофилно/липофилне карактеристике </a:t>
            </a:r>
            <a:r>
              <a:rPr lang="sr-Cyrl-R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лека</a:t>
            </a:r>
            <a:endParaRPr lang="en-US" sz="3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3774" y="2447637"/>
            <a:ext cx="102576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Након растварања, липофилни лекови се апсорбују трансцелуларно, а мали хидрофилни лекови парацелуларно.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Честице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се такође могу апсорбовати кроз поре у епителу које привремено настају.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Апсорпција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лека је бржа из алвеола у односу на горње дисајне путеве услед високе перфузије,  веће површине и тањег слоја епителних ћелија.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60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Хидрофилно/липофилне карактеристике </a:t>
            </a:r>
            <a:r>
              <a:rPr lang="sr-Cyrl-R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лека</a:t>
            </a:r>
            <a:endParaRPr lang="en-US" sz="3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632303"/>
            <a:ext cx="10257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Дуго делујући антагонисти мускаринских рецептора и дуго делујући бета-2 агонисти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лекови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са ниском пермеабилношћу коју се дуго задржавају у плућима.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и да естерификација која се одвија у плућима и интеракција са липидима могу допринети дугом деловању салметерола и формотерола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Дуго задржавање у плућима је пожељно за лекове да постигну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ефикасност</a:t>
            </a:r>
            <a:r>
              <a:rPr lang="sr-Cyrl-R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85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Наелектрисање честица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632303"/>
            <a:ext cx="102576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Негативно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налектрисане групе мукуса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могу остварити електростатичке интеракције са позитивно налелектрисаним групама лека.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Хитосан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 полимер који садржи позитивно налектрисање и може остварити мукоадхезију и побољшати пулмонарну испоруку лекова.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друге стране, негативно наелектрисане честице ће брже проћи кроз мукус</a:t>
            </a:r>
            <a:r>
              <a:rPr lang="sr-Cyrl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Фармацеутско-технолошки фактори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632303"/>
            <a:ext cx="78047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репарати  за  инхалацију  су 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течни  или  чврсти препарати 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намењени  за  примену  у  плућима 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у  облику  паре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или аеросола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 циљу  постизања  </a:t>
            </a: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локалног  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или   системског   ефекта. 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Садрже  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једну   или   више   лековитих   супстанци  које  су  растворене  или  дисперговане  у  одговарајућем  вехикулуму.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Такође, инхалаторно се могу применити гасови у анестезији уз помоћ адекватне апаратуре.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2089"/>
          <a:stretch/>
        </p:blipFill>
        <p:spPr>
          <a:xfrm>
            <a:off x="9265369" y="2456873"/>
            <a:ext cx="2047875" cy="195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7743" y="445109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332" y="620715"/>
            <a:ext cx="9606090" cy="706964"/>
          </a:xfrm>
        </p:spPr>
        <p:txBody>
          <a:bodyPr/>
          <a:lstStyle/>
          <a:p>
            <a: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Фармацеутско-технолошки фактори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05208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72" y="1849999"/>
            <a:ext cx="10538692" cy="468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99198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Квалитетан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уређај треба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омогући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испоруку аеросола са честицама оптималне величине,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поновљиво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дозирање лека,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једноставну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примену,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идеално је да буде компактан и лако преносив.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211" y="2585748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9" y="2447637"/>
            <a:ext cx="75738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Уређаји који се користе за испоруку терапеутских средстава у облику аеросола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могу се поделити на: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инхалаторе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под притиском са дозатором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(MDI)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небулизаторе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sr-Latn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инхалаторе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 суви прашак (DPI).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Подела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 извршена на основу начина превођења лековите супстанце у аеросол.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Тренутно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доступни уређаји за инхалацију генеришу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честице различитих величина, а производња уређаја који би стварали монодисперзне аеросол честице је комплексна и скупа.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211" y="2585748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74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68810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Подаци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указују на то да велики број пацијената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не користи уређај правилно па то може бити узрок неуспешне терапије.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рже удисање резултира повећаним таложењем у централном делу и устима и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грлу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порије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удисање повезано са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периферним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таложењем.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Међутим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 када се користи DPI са малим отпором,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споро удисање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може бити недовољно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допремање 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таложење лека у плућима.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038" y="3177308"/>
            <a:ext cx="3777128" cy="236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2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2447637"/>
            <a:ext cx="10252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Значајна улога фармацеута заснива се на едукацији пацијената о правилној употреби инхалатора. 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910" y="3401744"/>
            <a:ext cx="3777128" cy="236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7268610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Течни препарати за </a:t>
            </a:r>
            <a:r>
              <a:rPr lang="sr-Cyrl-RS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инхалациј</a:t>
            </a:r>
            <a:r>
              <a:rPr lang="sr-Cyrl-RS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облику паре</a:t>
            </a:r>
            <a:endParaRPr lang="en-US" sz="28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06953" cy="3424107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Течни препарати за инхалацију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облику паре обухватају лако испарљиве течне супстанце или водене или уљане растворе лековитих супстанци.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Наведени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препарати се сипају у врућу воду и пацијент инхалира пару која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настаје.</a:t>
            </a: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Овај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приступ могућ је за лекове стабилне на повишеној теператури.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8875" y="3789073"/>
            <a:ext cx="2143125" cy="2143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875" y="2171066"/>
            <a:ext cx="2139805" cy="161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358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Предности и недостаци инхалационе апликације лекова </a:t>
            </a:r>
            <a:endParaRPr lang="en-US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60262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Инхалациона </a:t>
            </a:r>
            <a:r>
              <a:rPr lang="en-US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парентерална примена</a:t>
            </a: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Почетак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деловања инхалационо примењеног лека се може упоредити са интравенском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применом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Комфоран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не захтева употребу игле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овај начин могуће је применити различите лековите супстанце, од малих молекула до великих протеинских и пептидних лекова.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973668"/>
            <a:ext cx="7665772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en-US" sz="22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22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sr-Cyrl-RS" sz="22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sr-Cyrl-RS" sz="2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енгл. </a:t>
            </a:r>
            <a:r>
              <a:rPr lang="en-US" sz="2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Pressurised</a:t>
            </a:r>
            <a:r>
              <a:rPr lang="en-US" sz="2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Metered Dose Inhalers, </a:t>
            </a:r>
            <a:r>
              <a:rPr lang="en-US" sz="2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pMDI</a:t>
            </a:r>
            <a:r>
              <a:rPr lang="en-US" sz="2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MDI)</a:t>
            </a:r>
            <a:endParaRPr lang="en-US" sz="2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06953" cy="3424107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под притиском са дозатором или мерно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дозни инхалери уведени су у праксу средином 20- века.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Лако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примењују  за инхалацију великог броја лекова,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омогућавају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брзо постизање ефекта.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да се стандардним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само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10-20%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примењене дозе лековите супстанце испоручи на место деловања, док се велика фракција инхалиране дозе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задржи на нивоу орофаринкса.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910" y="2367092"/>
            <a:ext cx="2447925" cy="1866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3785" y="4434753"/>
            <a:ext cx="23050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757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sr-Cyrl-R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MDI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7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06953" cy="4218435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c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адрже резервоар лека у ком се налазе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лековита супстанца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растворена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или суспендована у пропеленту или смеши пропелената.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Пропеленти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су потисни гасови који треба да омогуће избацивање дозе лека из вентила и формирање капи које брзо испаравају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Контејнер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коме је смештен лек је повезан са дозатором (вентил) и  лек се притиском на распршивач ослобађа као спреј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Обзиром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то да је растворљивост лекова у пропеленту генерално слаба, најчешће се у пракси налазе суспензије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8085" y="2367092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29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sr-Cyrl-R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MDI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7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290090"/>
            <a:ext cx="10418209" cy="4218435"/>
          </a:xfrm>
        </p:spPr>
        <p:txBody>
          <a:bodyPr>
            <a:no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Пропеленти у традиционалним мерно-дозним инхалаторима  су били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хлорофлуороугљоводоници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енгл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CFCs)-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ови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пропеленти су избачени из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употребе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потенцијала да оштете озонски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омотач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Сада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у фокусу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са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хидрофлуороалканима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HFA)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они се означавају као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CFC-free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побољшана депозиција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лека и преко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≥50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феномен ,,хладног фреона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описује се као непријатна хладноћа коју пацијент осети  када лек стигне до ждрела приликом употребе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CFC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препарата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тога пацијенти могу прекинути инхалацију услед чега се лек зауставља на нивоу орофаринкса и оптимални ефекат терапије изостаје. 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случају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CFC-free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пумпица ефекат хлађења је превазиђен.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1443" b="55844"/>
          <a:stretch/>
        </p:blipFill>
        <p:spPr>
          <a:xfrm>
            <a:off x="8436226" y="5014912"/>
            <a:ext cx="3657577" cy="139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397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sr-Cyrl-R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MDI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7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9522928" cy="4218435"/>
          </a:xfrm>
        </p:spPr>
        <p:txBody>
          <a:bodyPr>
            <a:no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Поред активне супстанце и пропелената, у формулацију се додају 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ПАМ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које обезбеђују растварање или хомогено дисперговање честица лека.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Најчешће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користе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олеинска киселина, сорбитан триолеат, лецитин у концентрацијама од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0,1 – 2%.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Наведени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агенси су слабо растворни у угљоводоничним пропелентима па се додају корастварачи или се користе флуорирани полимери као ПАМ.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Улога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ПАМ у препарату 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 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подмазивању механизма вентила пумпице.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696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sr-Cyrl-R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MDI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7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9522928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Предности: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омфорни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јер су мале величине, преносиви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Цена је ниска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лековита супстанца је заштићена од спољних фактора и микробиолошке контаминације.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109" y="2226107"/>
            <a:ext cx="27432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43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Инхалатори под притиском са дозатором </a:t>
            </a:r>
            <a:r>
              <a:rPr lang="sr-Cyrl-R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MDI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7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Недостаци: 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постојати прецизна координација приликом удисања о којој пацијенти морају бити на правилан начин едуковани.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Савладавање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извођење инхалације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може бити проблематично код старијих људи, а код пацијената са артритисом  руковање наведеним уређајем може бити отежано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поједини немају бројач доза које су преостале у бочици.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орофарингеалне депозиције кортикостероида може се јавити промуклост и кандидијаза, па се пацијентима саветује обавезно испирање уста и грла након инхалације.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0255" y="2699239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07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Технолошке модификације у циљу побољшања ефикасности терапије</a:t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7047582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Употреба комора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Додатак спејсера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(енгл.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Spacers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комора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смањити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депозицију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лека у орофаринксу и значајно побољшати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доставу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лека до  плућа.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Коморе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постављају између уређаја и пацијента, па лек пролази кроз комору пре инхалације од стране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пацијената- 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успорава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 кретање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капи чиме се смањује губитак лека у орофаринксу који се јавља услед велике брзине првих капи.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употреба комора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омогућава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испаравање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пропелената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захтева нужно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координацију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између распршивања и удисања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526" y="4547089"/>
            <a:ext cx="4082473" cy="22848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4100" y="2403964"/>
            <a:ext cx="2007899" cy="2076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50" y="2491778"/>
            <a:ext cx="20764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396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Технолошке модификације у циљу побољшања ефикасности терапије</a:t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Употреба комора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уз помоћ комора погодна је код деце млађе од 5 година, с тим што деца млађа од 4 године користе спејсер и маску.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Употребом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комора допрема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дупло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већа количина лековите супстанце до плућа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поређењу са обичним мерно-дозним инхалаторима.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Електростатичко-наелектрисање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унутрашњем зиду може умањити ефикасност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терапије- примена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металнх комора или комора обложених ПАМ може превазићи наведену препреку елиминисањем и/или смањењем наелектрисања.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Фармацеут </a:t>
            </a:r>
            <a:r>
              <a:rPr lang="sr-Cyrl-RS" u="sng" dirty="0">
                <a:latin typeface="Arial" panose="020B0604020202020204" pitchFamily="34" charset="0"/>
                <a:cs typeface="Arial" panose="020B0604020202020204" pitchFamily="34" charset="0"/>
              </a:rPr>
              <a:t>мора да усмери пацијента на правилно одржавање комора.</a:t>
            </a: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200" y="2514455"/>
            <a:ext cx="2143125" cy="2143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373" y="4751307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967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Мерно-дозни инахалатори који се активирају удахом (енгл. 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Breath--actuated inhalers)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191" y="2623128"/>
            <a:ext cx="4437809" cy="249713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6433364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Погодни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јер не захтевају прецизну усклађеност између распршивања и удаха.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Због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тога су погодни код деце старије од 5 год или пацијенте код којих проблем са координацијом активације урежаја и инхалације.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односу на класичне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доводе до боље расподеле лековите супстанце.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Међутим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потенцијална ограничења су немогућност употребе за велики број лекова као и феномен ,,хладног фреона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7058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Регистровани мерно-дозни инхалери у Србији </a:t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3657600" lvl="8" indent="0">
              <a:buNone/>
            </a:pPr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491426"/>
              </p:ext>
            </p:extLst>
          </p:nvPr>
        </p:nvGraphicFramePr>
        <p:xfrm>
          <a:off x="1348509" y="2549237"/>
          <a:ext cx="8774545" cy="353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477">
                  <a:extLst>
                    <a:ext uri="{9D8B030D-6E8A-4147-A177-3AD203B41FA5}">
                      <a16:colId xmlns:a16="http://schemas.microsoft.com/office/drawing/2014/main" val="3892111146"/>
                    </a:ext>
                  </a:extLst>
                </a:gridCol>
                <a:gridCol w="1573188">
                  <a:extLst>
                    <a:ext uri="{9D8B030D-6E8A-4147-A177-3AD203B41FA5}">
                      <a16:colId xmlns:a16="http://schemas.microsoft.com/office/drawing/2014/main" val="1153910363"/>
                    </a:ext>
                  </a:extLst>
                </a:gridCol>
                <a:gridCol w="2621364">
                  <a:extLst>
                    <a:ext uri="{9D8B030D-6E8A-4147-A177-3AD203B41FA5}">
                      <a16:colId xmlns:a16="http://schemas.microsoft.com/office/drawing/2014/main" val="3258544835"/>
                    </a:ext>
                  </a:extLst>
                </a:gridCol>
                <a:gridCol w="2619516">
                  <a:extLst>
                    <a:ext uri="{9D8B030D-6E8A-4147-A177-3AD203B41FA5}">
                      <a16:colId xmlns:a16="http://schemas.microsoft.com/office/drawing/2014/main" val="3267538596"/>
                    </a:ext>
                  </a:extLst>
                </a:gridCol>
              </a:tblGrid>
              <a:tr h="6814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Заштићени назив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Активна супстанца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Фармацеутски облик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Помоћне супшстанце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2784162"/>
                  </a:ext>
                </a:extLst>
              </a:tr>
              <a:tr h="7777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Becloforte® CFC-Free Inhaler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беклометазон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раствор за инхалацију под притиском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норфлуран (HFA 134a), </a:t>
                      </a: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етанол безводни, глицерол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9222884"/>
                  </a:ext>
                </a:extLst>
              </a:tr>
              <a:tr h="51350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Alvesco</a:t>
                      </a: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</a:t>
                      </a: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циклосонид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раствор за инхалацију под притиском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норфлуран (HFA 134a), </a:t>
                      </a: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етанол безводни,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5819148"/>
                  </a:ext>
                </a:extLst>
              </a:tr>
              <a:tr h="7777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Serevent</a:t>
                      </a:r>
                      <a:r>
                        <a:rPr lang="en-US" sz="15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</a:t>
                      </a: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 Inhaler CFC-Free</a:t>
                      </a:r>
                      <a:r>
                        <a:rPr lang="en-US" sz="15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салметерол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суспензија за инхалацију под притиском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норфлуран (HFA 134a)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1090443"/>
                  </a:ext>
                </a:extLst>
              </a:tr>
              <a:tr h="7777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Flixotide</a:t>
                      </a:r>
                      <a:r>
                        <a:rPr lang="en-US" sz="15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флутиказон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суспензија за инхалацију под притиском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пропелент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GR106642X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4652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129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Функционална </a:t>
            </a:r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анатомија респираторног система</a:t>
            </a:r>
            <a:r>
              <a:rPr lang="en-US" dirty="0"/>
              <a:t/>
            </a:r>
            <a:br>
              <a:rPr lang="en-US" dirty="0"/>
            </a:br>
            <a:r>
              <a:rPr lang="sr-Cyrl-RS" dirty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464067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Дисајни путеви у доњем респираторном тракту се називају трахеобронхијално стаблно које чине спроводна и респираторна зона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Трахеобронхијално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стабло се дихотомо грана 23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пута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Површина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све више повећава, а пречних дисајних путева смањује идући од најпроксималнијих делова спроводног система ка респираторној зони.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269" y="2887578"/>
            <a:ext cx="3879055" cy="346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4" y="2590272"/>
            <a:ext cx="9619911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Течни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препарати за распршивање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садрже лек у раствору, суспензији или емулзији који се помоћ небулизатора распрши у облику финог аеросола.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Почетком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19. века развијени су течни небулизатори за испоруку адреналина, инсулина, пеницилина, стероида.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били основа за даљи развој уређаја за инхалацију.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236" y="3815237"/>
            <a:ext cx="3546764" cy="299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495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Предност небулизатора у односу на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MDI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DPI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што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не захтева координацију између удисања и активације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уређаја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оже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користити код свих старосних група.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Израда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течних облика који се налазе у небулизеру 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једноставна.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огу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да испоруче веће дозе у поређењу са осталим аеросолним уређајима и цена им је нижа.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Течни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облици у небулизатори могу бити концентровани који се пре примене разблажују одговарајућим растварачем или се могу припремати из прашкова уз додатак погодног вехикулума.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655" y="2199698"/>
            <a:ext cx="233362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854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Небулизатори стварају аеросол честице величине од неколико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микрона до десетак микрона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аспекта постизања фармаколошког ефекта значајне су искључиво честице мање од 5 микрона.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инхалаторима треба да буде наведен средњи аеродинамички дијаметар који указује на величину честица аеросола које апарат испоручује.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8444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распршивање течности у ситне капи могу утицати следећи фактори: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врста лека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бронходилататори се без проблема преводе у аеросол, док се код кортикостероида јављају потешкоће; код примене будесонида путем компресорског инхалатора потребно је применити притиске веће од 1,5 bara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примењен растварач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уколико се лек раствара у физиолошком раствору настају мање честице у односу на лек који се раствара у води.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вискозитет течности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806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3636" y="2484460"/>
          <a:ext cx="10510982" cy="3941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5491">
                  <a:extLst>
                    <a:ext uri="{9D8B030D-6E8A-4147-A177-3AD203B41FA5}">
                      <a16:colId xmlns:a16="http://schemas.microsoft.com/office/drawing/2014/main" val="1926685123"/>
                    </a:ext>
                  </a:extLst>
                </a:gridCol>
                <a:gridCol w="5255491">
                  <a:extLst>
                    <a:ext uri="{9D8B030D-6E8A-4147-A177-3AD203B41FA5}">
                      <a16:colId xmlns:a16="http://schemas.microsoft.com/office/drawing/2014/main" val="1351877662"/>
                    </a:ext>
                  </a:extLst>
                </a:gridCol>
              </a:tblGrid>
              <a:tr h="592282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Компресорски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JET </a:t>
                      </a:r>
                      <a:r>
                        <a:rPr lang="sr-Cyrl-R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небулизатори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44" marR="678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Ултразвучни небулизатори</a:t>
                      </a:r>
                      <a:endParaRPr lang="en-US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44" marR="67844" marT="0" marB="0"/>
                </a:tc>
                <a:extLst>
                  <a:ext uri="{0D108BD9-81ED-4DB2-BD59-A6C34878D82A}">
                    <a16:rowId xmlns:a16="http://schemas.microsoft.com/office/drawing/2014/main" val="2463731480"/>
                  </a:ext>
                </a:extLst>
              </a:tr>
              <a:tr h="317954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користе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компримовани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ваздух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5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испоруче течну маглу лека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генеришу честице 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2-6,9</a:t>
                      </a: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микрона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користи се притисак минимум 1,5 bara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велики, густи, непреносиви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захтевају извор електричне енергије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захтевају додатну течност 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ефикаснији у распршивању вискозних течности и суспензија од ултразвучних небулизатора.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44" marR="67844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користе ултразвучне таласе да испоруче течну маглу лека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генеришу нешто веће капи у односу на компресорске небулизаторе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- 3</a:t>
                      </a: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7-10,5</a:t>
                      </a: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микрона.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мањи, лакши, скупљи, стварају мање буке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неки су преносиви-могу се напајати на батерије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захтевају додатну течност- поступак инхалације краћи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600"/>
                        </a:spcAft>
                        <a:buFont typeface="Times New Roman" panose="02020603050405020304" pitchFamily="18" charset="0"/>
                        <a:buChar char="•"/>
                        <a:tabLst>
                          <a:tab pos="457200" algn="l"/>
                        </a:tabLst>
                      </a:pPr>
                      <a:r>
                        <a:rPr lang="sr-Cyrl-RS" sz="15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долази до загревања - неприкладно за термолабилне пептиде и ДНК</a:t>
                      </a:r>
                      <a:endParaRPr lang="en-US" sz="15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7844" marR="67844" marT="0" marB="0"/>
                </a:tc>
                <a:extLst>
                  <a:ext uri="{0D108BD9-81ED-4DB2-BD59-A6C34878D82A}">
                    <a16:rowId xmlns:a16="http://schemas.microsoft.com/office/drawing/2014/main" val="1262189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2066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Компресорски небулизатори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Ултразвучни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небулизатори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09" y="3076574"/>
            <a:ext cx="4475885" cy="29839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782" y="3102263"/>
            <a:ext cx="3509818" cy="350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299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Приликом развоја уређаја за небулизацију треба прецизно дефинисати запремину течности лека, вискозитет, а код компресорских  и проток ваздуха и притисак.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Уколико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наведени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фактори прецизно не испланирају и предвиде може се десити да се део лека изгуби у цевима или околини.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Недостатак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 примене небулизатора је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ручно пуњење лековима пре примене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што за неке пацијенте може бити проблем.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9380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Новији уређаји су небулизатори који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генеришу аеросоле помоћу вибрационих сита и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плоча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Бенефити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ових уређаја су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мале димензије и могућност рада уз помоћ батерија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разлику од компресорских и утразвучних небулизатора који се примењују најчешче у стационарним здрасвтвеним условима, уређаји који користе вибрациона сита и плоче се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могу користити и у кућним условима. 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50132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973668"/>
            <a:ext cx="9429918" cy="706964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Небулиз</a:t>
            </a:r>
            <a:r>
              <a:rPr lang="en-US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2700" b="1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тори</a:t>
            </a:r>
            <a: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7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7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1945" y="2437872"/>
            <a:ext cx="8248310" cy="421843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8"/>
            <a:endParaRPr lang="en-US" dirty="0"/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14345" y="2590272"/>
            <a:ext cx="9019546" cy="4218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871180"/>
              </p:ext>
            </p:extLst>
          </p:nvPr>
        </p:nvGraphicFramePr>
        <p:xfrm>
          <a:off x="1533236" y="3048000"/>
          <a:ext cx="8617528" cy="173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7880">
                  <a:extLst>
                    <a:ext uri="{9D8B030D-6E8A-4147-A177-3AD203B41FA5}">
                      <a16:colId xmlns:a16="http://schemas.microsoft.com/office/drawing/2014/main" val="1937607988"/>
                    </a:ext>
                  </a:extLst>
                </a:gridCol>
                <a:gridCol w="2968576">
                  <a:extLst>
                    <a:ext uri="{9D8B030D-6E8A-4147-A177-3AD203B41FA5}">
                      <a16:colId xmlns:a16="http://schemas.microsoft.com/office/drawing/2014/main" val="2964482228"/>
                    </a:ext>
                  </a:extLst>
                </a:gridCol>
                <a:gridCol w="3251072">
                  <a:extLst>
                    <a:ext uri="{9D8B030D-6E8A-4147-A177-3AD203B41FA5}">
                      <a16:colId xmlns:a16="http://schemas.microsoft.com/office/drawing/2014/main" val="1532038039"/>
                    </a:ext>
                  </a:extLst>
                </a:gridCol>
              </a:tblGrid>
              <a:tr h="23785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Заштићени назив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Лековита супстанца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Фармацеутски облик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6695235"/>
                  </a:ext>
                </a:extLst>
              </a:tr>
              <a:tr h="490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Aloprol</a:t>
                      </a:r>
                      <a:r>
                        <a:rPr lang="en-US" sz="17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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салбутамол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раствор за распршивање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075891"/>
                  </a:ext>
                </a:extLst>
              </a:tr>
              <a:tr h="490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Pulmicort</a:t>
                      </a:r>
                      <a:r>
                        <a:rPr lang="en-US" sz="1700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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будесонид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суспензија за распршивање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053247"/>
                  </a:ext>
                </a:extLst>
              </a:tr>
              <a:tr h="490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Berodual®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фенотерол</a:t>
                      </a:r>
                      <a:endParaRPr lang="en-US" sz="1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раствор за распршивање</a:t>
                      </a:r>
                      <a:endParaRPr lang="en-US" sz="17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7896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00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376702"/>
            <a:ext cx="96896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DPI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омогућава инхалацију лековите супстанце у облику финих честица прашка.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Прашкови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инхалацију могу бити доступни као једнократни или вишекратни прашкови или чврсти облици из којих се ослобађају прашкови.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односу на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MDI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садрже потисне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гасове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активирају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удахом пацијента па је потребна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мања координација између распршивања дозе и удаха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ефикасност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односу на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мања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потребно је применити већу дозу лека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постизање терапијског учинка.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прашкови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подложни променама под утицајем спољашњих фактора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попут влаге.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Функционална анатомија респираторног система</a:t>
            </a:r>
            <a:r>
              <a:rPr lang="en-US" dirty="0"/>
              <a:t/>
            </a:r>
            <a:br>
              <a:rPr lang="en-US" dirty="0"/>
            </a:br>
            <a:r>
              <a:rPr lang="sr-Cyrl-RS" dirty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539" y="2367092"/>
            <a:ext cx="3810920" cy="419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727684"/>
            <a:ext cx="96896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Захтевају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висок инспирацијски проток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 код пацијената са тешким стадијумом ХОБП-а неће моћи да се ефикасно примењују.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индиковани су за примену код деце старије од 4 године јер се сматра да млађа деца не могу да постигну довољни удах ваздуха.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у високом степену долази до депозиције лека у орофаринксу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431114"/>
            <a:ext cx="96896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DPI o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бухватају уређаје као што су: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diskhaler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discus,</a:t>
            </a:r>
            <a:endParaRPr lang="sr-Cyrl-R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turbuhaler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ciklohaleri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формулацији лека најчешће се од помоћних материја користи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лактоза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Круцијални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параметри које је потребно постићи су: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адекватна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адхезија прашка и лактозе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десорпција прашка са носача (лактозе) током удисања. </a:t>
            </a: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Обзиром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то да генерално инхалатори сувог праха садрже малу количину лека, пацијент може имати субјективни осећај да није удахнуо лек.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0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418" y="2431114"/>
            <a:ext cx="96896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тржишту постоје различити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уређаји:</a:t>
            </a: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лековита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супстанца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је већ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уграђена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у уређај или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лек се налази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 пример у капсули која се пре инхалације мануело додаје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или се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налази у дисковима од блистер фолије.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Дизајн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 начин употребе уређаја разликује се у зависности од произвођача.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2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807757"/>
              </p:ext>
            </p:extLst>
          </p:nvPr>
        </p:nvGraphicFramePr>
        <p:xfrm>
          <a:off x="596290" y="2494855"/>
          <a:ext cx="10723417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6021">
                  <a:extLst>
                    <a:ext uri="{9D8B030D-6E8A-4147-A177-3AD203B41FA5}">
                      <a16:colId xmlns:a16="http://schemas.microsoft.com/office/drawing/2014/main" val="977945698"/>
                    </a:ext>
                  </a:extLst>
                </a:gridCol>
                <a:gridCol w="1583848">
                  <a:extLst>
                    <a:ext uri="{9D8B030D-6E8A-4147-A177-3AD203B41FA5}">
                      <a16:colId xmlns:a16="http://schemas.microsoft.com/office/drawing/2014/main" val="3734805908"/>
                    </a:ext>
                  </a:extLst>
                </a:gridCol>
                <a:gridCol w="1590560">
                  <a:extLst>
                    <a:ext uri="{9D8B030D-6E8A-4147-A177-3AD203B41FA5}">
                      <a16:colId xmlns:a16="http://schemas.microsoft.com/office/drawing/2014/main" val="1192717598"/>
                    </a:ext>
                  </a:extLst>
                </a:gridCol>
                <a:gridCol w="1744917">
                  <a:extLst>
                    <a:ext uri="{9D8B030D-6E8A-4147-A177-3AD203B41FA5}">
                      <a16:colId xmlns:a16="http://schemas.microsoft.com/office/drawing/2014/main" val="2451999388"/>
                    </a:ext>
                  </a:extLst>
                </a:gridCol>
                <a:gridCol w="4228071">
                  <a:extLst>
                    <a:ext uri="{9D8B030D-6E8A-4147-A177-3AD203B41FA5}">
                      <a16:colId xmlns:a16="http://schemas.microsoft.com/office/drawing/2014/main" val="557258397"/>
                    </a:ext>
                  </a:extLst>
                </a:gridCol>
              </a:tblGrid>
              <a:tr h="36925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Заштићени назив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Активна супстанца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Индикације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Уређај за инхалацију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Карактеристике уређаја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3736210396"/>
                  </a:ext>
                </a:extLst>
              </a:tr>
              <a:tr h="96397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Spiriva®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тиотропијум бромид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ХОБП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handihaler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Једна капсула садржи једну дозу лека.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Апарат поседује лежиште за капсулу где се поставља капсула.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Након што се  притисне дугме за пробадање долази до ослобађања дозе лека.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711991910"/>
                  </a:ext>
                </a:extLst>
              </a:tr>
              <a:tr h="120496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Relenza®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занамивир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грип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diskhaler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Лек  формулисан је у облику прашка  је смештен унутар диска- блистер фолије, а наведени блистер пацијент поставља у </a:t>
                      </a:r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diskhaler</a:t>
                      </a: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Диск садржи 4-8 доза лека.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Након што се притисне поклопац долази до пробијања бистера и ослобађања лека.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3502314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50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13" y="2838593"/>
            <a:ext cx="4762500" cy="2695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99" y="2694333"/>
            <a:ext cx="4973493" cy="298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974109"/>
            <a:ext cx="5017793" cy="3330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95" y="2553277"/>
            <a:ext cx="4173105" cy="417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8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994943"/>
              </p:ext>
            </p:extLst>
          </p:nvPr>
        </p:nvGraphicFramePr>
        <p:xfrm>
          <a:off x="942110" y="2455330"/>
          <a:ext cx="10077552" cy="4269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098">
                  <a:extLst>
                    <a:ext uri="{9D8B030D-6E8A-4147-A177-3AD203B41FA5}">
                      <a16:colId xmlns:a16="http://schemas.microsoft.com/office/drawing/2014/main" val="977945698"/>
                    </a:ext>
                  </a:extLst>
                </a:gridCol>
                <a:gridCol w="1488454">
                  <a:extLst>
                    <a:ext uri="{9D8B030D-6E8A-4147-A177-3AD203B41FA5}">
                      <a16:colId xmlns:a16="http://schemas.microsoft.com/office/drawing/2014/main" val="3734805908"/>
                    </a:ext>
                  </a:extLst>
                </a:gridCol>
                <a:gridCol w="1494762">
                  <a:extLst>
                    <a:ext uri="{9D8B030D-6E8A-4147-A177-3AD203B41FA5}">
                      <a16:colId xmlns:a16="http://schemas.microsoft.com/office/drawing/2014/main" val="1192717598"/>
                    </a:ext>
                  </a:extLst>
                </a:gridCol>
                <a:gridCol w="1639821">
                  <a:extLst>
                    <a:ext uri="{9D8B030D-6E8A-4147-A177-3AD203B41FA5}">
                      <a16:colId xmlns:a16="http://schemas.microsoft.com/office/drawing/2014/main" val="2451999388"/>
                    </a:ext>
                  </a:extLst>
                </a:gridCol>
                <a:gridCol w="3973417">
                  <a:extLst>
                    <a:ext uri="{9D8B030D-6E8A-4147-A177-3AD203B41FA5}">
                      <a16:colId xmlns:a16="http://schemas.microsoft.com/office/drawing/2014/main" val="557258397"/>
                    </a:ext>
                  </a:extLst>
                </a:gridCol>
              </a:tblGrid>
              <a:tr h="48084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Заштићени назив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Активна супстанца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Индикације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Уређај за инхалацију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5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Карактеристике уређаја</a:t>
                      </a:r>
                      <a:endParaRPr lang="en-US" sz="15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3736210396"/>
                  </a:ext>
                </a:extLst>
              </a:tr>
              <a:tr h="177266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Seretide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салметерол и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флутиказон пропионат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астма, ХОБП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discus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Уређај је претходно напуњен леком и садржи 60 појединачних доза у облику прашка.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Није неопходно мануелно додавање капсуле у апарат.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Уређај има уграђен бројач доза који упозорава пацијенте када дође до истека дозе.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3919790510"/>
                  </a:ext>
                </a:extLst>
              </a:tr>
              <a:tr h="1994253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Oxis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формотерол фумарат дихидрат 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ХОБП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turbuhaler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Уређај садржи резервоар са 60 доа прашка неразблаженог.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Ослобађање се покреће окретањем точкића.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Овај тип уређаја захтева већи напор при удаху од 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Diskhalera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јер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постоји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већи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унутрашњи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протоку ваздуха. 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r-Cyrl-R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Осетљивији на влагу, мора да се затвори добро након инхалације.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5027" marR="35027" marT="0" marB="0"/>
                </a:tc>
                <a:extLst>
                  <a:ext uri="{0D108BD9-81ED-4DB2-BD59-A6C34878D82A}">
                    <a16:rowId xmlns:a16="http://schemas.microsoft.com/office/drawing/2014/main" val="1980118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50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0" y="2853460"/>
            <a:ext cx="4686300" cy="3238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479" y="3205018"/>
            <a:ext cx="5528160" cy="218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69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Инхалатори за суви прашак (енгл. </a:t>
            </a:r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Dry Powder Inhalers, DPI</a:t>
            </a:r>
            <a:r>
              <a:rPr lang="en-US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486" y="2887374"/>
            <a:ext cx="2419350" cy="2631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836" y="2887374"/>
            <a:ext cx="3648364" cy="263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Soft mist </a:t>
            </a: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313" y="3065671"/>
            <a:ext cx="4657247" cy="27012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3774" y="2660073"/>
            <a:ext cx="62351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Soft mist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инхалатор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представља нов приступ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испоруци инхалационих лекова којим се могу превазићи поједина ограничења код превазилази MDI, DPI и небулизатора. 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Respimat</a:t>
            </a:r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Soft Mist™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инхалатор је мутидозни инхалатор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који не садржи пропелент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Користи енергију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која се ствара сабијањем опруге што проводи течност кроз систем капиларних цевчица и ослобађа  аеросол.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8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3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Функционална </a:t>
            </a:r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анатомија респираторног система</a:t>
            </a:r>
            <a:r>
              <a:rPr lang="en-US" dirty="0"/>
              <a:t/>
            </a:r>
            <a:br>
              <a:rPr lang="en-US" dirty="0"/>
            </a:br>
            <a:r>
              <a:rPr lang="sr-Cyrl-RS" dirty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54954" y="2464067"/>
            <a:ext cx="7200323" cy="4098363"/>
          </a:xfrm>
        </p:spPr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Размена гасова се одвија кроз алвеоларно-капиларну мембрану коју чини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милиона алвеола и хиљаду капилара по алвеоли код одраслих здравих људи.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дисајни путеви су пречника преко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 mm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обухватају проводну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зону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Мали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дисајни путеви пречника мањег од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 mm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обухватају респираторну зону.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Мали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дисајни путеви чине 98% површине плућа, док велики чине само 2 %.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781" y="2464067"/>
            <a:ext cx="3439991" cy="257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Soft mist </a:t>
            </a: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3774" y="2660073"/>
            <a:ext cx="100301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поређењу са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MDI,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DPI и небулизатор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генерише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финије честице аеросола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се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креће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знатно спорије и траје дуже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што резултује већом депозицијом у плућима, а мањом у орофаринксу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Додатно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клинича испитивања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показала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 за исти терапијски ефекат потребно применити дупло нижу дозу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комбинације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фенотерола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ипратропијум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-б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омида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уз помоћ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Respimat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апарата у односу 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MDI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Србији је регистрован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Spiriva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Respimat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који садржи тиотропијум бромид.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1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en-U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Soft mist </a:t>
            </a:r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инхалатор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113" r="50026"/>
          <a:stretch/>
        </p:blipFill>
        <p:spPr>
          <a:xfrm>
            <a:off x="3859730" y="2367092"/>
            <a:ext cx="4629751" cy="39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2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Помоћне материје- носачи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3774" y="2660073"/>
            <a:ext cx="100301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потреба помоћних супстанци може </a:t>
            </a:r>
            <a:r>
              <a:rPr lang="sr-Latn-RS" b="1" dirty="0">
                <a:latin typeface="Arial" panose="020B0604020202020204" pitchFamily="34" charset="0"/>
                <a:cs typeface="Arial" panose="020B0604020202020204" pitchFamily="34" charset="0"/>
              </a:rPr>
              <a:t>побољшати својства аеросолизације и продужити ослобађање лека уз добро подношљиво ограничено време задржавања у плућима. </a:t>
            </a:r>
            <a:endParaRPr lang="sr-Cyrl-R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Додатак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ексципијенаса као што су лактоза, манитол, циклодекстрини доприносе добијању честица са оптималним аеродинамичким карактеристикама и смањују агрегацију честица.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испоруку лекова инхалационо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најчешће се користе помоћне супстанце на бази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шећера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Како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би се избегло акумулирање у грлу, решење је уситнити и честице лека и ексципијенсе спреј сушењем до опсега 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1-5 μm. 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Помоћне материје- носачи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418" y="1839196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3774" y="2660073"/>
            <a:ext cx="100301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Током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спреј сушења течност се распрши у мале капљице и претвара у осушене честице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Међутим излагање повишеној температури води ка агрегацији ексципијенаса на бази шећера и настанку честица веће величине.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величину честица, облик, облик кристала и морфологију површине снажно утичу параметри сушења распршивањем попут улазне и излазне температуре, брзине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пуњења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и протока гаса.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Помоћне материје- носачи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8514" y="1963254"/>
            <a:ext cx="950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3774" y="2344088"/>
            <a:ext cx="10881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sr-Cyrl-R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sr-Cyrl-R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641" y="2295571"/>
            <a:ext cx="10530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Пример носача одобреног од стране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FDA за инхалационе формулације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инертни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фумарилдикетопиперазин-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FDKP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који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раствору или под благо киселим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условима формира низ микрокристалних плоча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Плоче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се затим самостално састављају у микрочестице са великом површином на које се могу адсорбовати различити пептиди, протеини или друга средства.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FDKP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микрочестице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имају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негативнa наелектрисања на површини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која потичу од карбоксилне групе чиме се остварује интеракција са протеинима и лековима са позитивним налекетрисањем.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Када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се осуши, резултујући суви прах се пуни у патроне за јединичне дозе, које се затим користе заједно са инхалатором.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FDKP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побољшава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таложење лека на месту апсорпције и деловања.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Функционална анатомија респираторног система</a:t>
            </a:r>
            <a:r>
              <a:rPr lang="en-US" dirty="0"/>
              <a:t/>
            </a:r>
            <a:br>
              <a:rPr lang="en-US" dirty="0"/>
            </a:br>
            <a:r>
              <a:rPr lang="sr-Cyrl-RS" dirty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007" y="2382157"/>
            <a:ext cx="5835918" cy="4083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54954" y="2641600"/>
            <a:ext cx="36849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Трепљасто-цилиндрични епител покрива трахеобронхијално стабло, 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пехарасте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ћелије стварају мукус које трепље покрећу ка ждрелу.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Сматра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 да се свакодневно ствара 100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мукуса.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Дебљина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епитела се смањује од трахеје ка бронхиолама.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5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9606090" cy="706964"/>
          </a:xfrm>
        </p:spPr>
        <p:txBody>
          <a:bodyPr/>
          <a:lstStyle/>
          <a:p>
            <a:r>
              <a:rPr lang="sr-Cyrl-RS" sz="3300" b="1" i="1" dirty="0">
                <a:latin typeface="Arial" panose="020B0604020202020204" pitchFamily="34" charset="0"/>
                <a:cs typeface="Arial" panose="020B0604020202020204" pitchFamily="34" charset="0"/>
              </a:rPr>
              <a:t>Респираторни одбрамбени механизми </a:t>
            </a:r>
            <a:r>
              <a:rPr lang="en-US" dirty="0"/>
              <a:t/>
            </a:r>
            <a:br>
              <a:rPr lang="en-US" dirty="0"/>
            </a:br>
            <a:r>
              <a:rPr lang="sr-Cyrl-RS" dirty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67592" y="2034583"/>
            <a:ext cx="7200323" cy="4098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372" y="2352158"/>
            <a:ext cx="67883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пречавају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продор страних честица у респираторни систем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- одржавање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здравог система.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изиолошки регулисан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заштитн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функциј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R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дисајних путева,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која је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од суштинске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важности за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уклањање респираторних патогена.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Подразумева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елиминацију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преко: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мукоцилијарног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система и алвеоларних макрофага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Мукоцилијарна баријера-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спроводна зона (трахеје, бронхи, бронхиоле). 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Алвеоларни маркофаги- главна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улога у одбрани 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плућног 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паренхима</a:t>
            </a:r>
            <a:endParaRPr lang="sr-Cyrl-R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917" y="2706255"/>
            <a:ext cx="3432392" cy="293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6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3044</TotalTime>
  <Words>4727</Words>
  <Application>Microsoft Office PowerPoint</Application>
  <PresentationFormat>Widescreen</PresentationFormat>
  <Paragraphs>587</Paragraphs>
  <Slides>74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2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Ion Boardroom</vt:lpstr>
      <vt:lpstr>Инхалациона примена лекова</vt:lpstr>
      <vt:lpstr>Инхалациона терапија</vt:lpstr>
      <vt:lpstr>Предности и недостаци инхалационе апликације лекова </vt:lpstr>
      <vt:lpstr>Предности и недостаци инхалационе апликације лекова </vt:lpstr>
      <vt:lpstr> Функционална анатомија респираторног система  </vt:lpstr>
      <vt:lpstr>Функционална анатомија респираторног система  </vt:lpstr>
      <vt:lpstr> Функционална анатомија респираторног система  </vt:lpstr>
      <vt:lpstr>Функционална анатомија респираторног система  </vt:lpstr>
      <vt:lpstr>Респираторни одбрамбени механизми   </vt:lpstr>
      <vt:lpstr>Приступи у инхалационој терапији</vt:lpstr>
      <vt:lpstr>Локално деловање</vt:lpstr>
      <vt:lpstr>Локално деловање</vt:lpstr>
      <vt:lpstr>Локално деловање</vt:lpstr>
      <vt:lpstr>Локално деловање</vt:lpstr>
      <vt:lpstr>Локално деловање</vt:lpstr>
      <vt:lpstr>Системско деловање</vt:lpstr>
      <vt:lpstr>Системско деловање</vt:lpstr>
      <vt:lpstr>Системско деловање</vt:lpstr>
      <vt:lpstr>Физиолошки фактори који утичу на ефикасност инхалационих препарата</vt:lpstr>
      <vt:lpstr>Физиолошки фактори који утичу на ефикасност инхалационих препарата</vt:lpstr>
      <vt:lpstr>Физиолошки фактори који утичу на ефикасност инхалационих препарата</vt:lpstr>
      <vt:lpstr>Физиолошки фактори који утичу на ефикасност инхалационих препарата</vt:lpstr>
      <vt:lpstr>Физиолошки фактори који утичу на ефикасност инхалационих препарата</vt:lpstr>
      <vt:lpstr>Мукоцилијарни клиренс</vt:lpstr>
      <vt:lpstr> Алвеоларни макрофаги </vt:lpstr>
      <vt:lpstr> Ензимска активност </vt:lpstr>
      <vt:lpstr> Maсна естерификација </vt:lpstr>
      <vt:lpstr> Физичко-хемијски фактори</vt:lpstr>
      <vt:lpstr> Хидрофилно/липофилне карактеристике лека</vt:lpstr>
      <vt:lpstr> Хидрофилно/липофилне карактеристике лека</vt:lpstr>
      <vt:lpstr> Хидрофилно/липофилне карактеристике лека</vt:lpstr>
      <vt:lpstr> Наелектрисање честица</vt:lpstr>
      <vt:lpstr> Фармацеутско-технолошки фактори </vt:lpstr>
      <vt:lpstr> Фармацеутско-технолошки фактори </vt:lpstr>
      <vt:lpstr>PowerPoint Presentation</vt:lpstr>
      <vt:lpstr>PowerPoint Presentation</vt:lpstr>
      <vt:lpstr>PowerPoint Presentation</vt:lpstr>
      <vt:lpstr>PowerPoint Presentation</vt:lpstr>
      <vt:lpstr>Течни препарати за инхалацију у облику паре</vt:lpstr>
      <vt:lpstr>Инхалатори под притиском са дозатором  (енгл. Pressurised Metered Dose Inhalers, pMDI, MDI)</vt:lpstr>
      <vt:lpstr>Инхалатори под притиском са дозатором (MDI)</vt:lpstr>
      <vt:lpstr>Инхалатори под притиском са дозатором (MDI)</vt:lpstr>
      <vt:lpstr>Инхалатори под притиском са дозатором (MDI)</vt:lpstr>
      <vt:lpstr>Инхалатори под притиском са дозатором (MDI)</vt:lpstr>
      <vt:lpstr>Инхалатори под притиском са дозатором (MDI)</vt:lpstr>
      <vt:lpstr>Технолошке модификације у циљу побољшања ефикасности терапије </vt:lpstr>
      <vt:lpstr>Технолошке модификације у циљу побољшања ефикасности терапије </vt:lpstr>
      <vt:lpstr>Мерно-дозни инахалатори који се активирају удахом (енгл. Breath--actuated inhalers) </vt:lpstr>
      <vt:lpstr>Регистровани мерно-дозни инхалери у Србији  </vt:lpstr>
      <vt:lpstr>Небулизaтори </vt:lpstr>
      <vt:lpstr>Небулизaтори </vt:lpstr>
      <vt:lpstr>Небулизaтори </vt:lpstr>
      <vt:lpstr>Небулизaтори </vt:lpstr>
      <vt:lpstr>Небулизaтори </vt:lpstr>
      <vt:lpstr>PowerPoint Presentation</vt:lpstr>
      <vt:lpstr>Небулизaтори </vt:lpstr>
      <vt:lpstr>Небулизaтори </vt:lpstr>
      <vt:lpstr>Небулизaтори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Инхалатори за суви прашак (енгл. Dry Powder Inhalers, DPI) </vt:lpstr>
      <vt:lpstr>Soft mist инхалатор</vt:lpstr>
      <vt:lpstr>Soft mist инхалатор</vt:lpstr>
      <vt:lpstr>Soft mist инхалатор</vt:lpstr>
      <vt:lpstr>Помоћне материје- носачи</vt:lpstr>
      <vt:lpstr>Помоћне материје- носачи</vt:lpstr>
      <vt:lpstr>Помоћне материје- носачи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Методе за побољшање испоруке лекова преко коже</dc:title>
  <dc:creator>Jovana Bradic</dc:creator>
  <cp:lastModifiedBy>Jovana Bradic</cp:lastModifiedBy>
  <cp:revision>85</cp:revision>
  <dcterms:created xsi:type="dcterms:W3CDTF">2020-10-29T09:16:57Z</dcterms:created>
  <dcterms:modified xsi:type="dcterms:W3CDTF">2022-09-01T07:19:40Z</dcterms:modified>
</cp:coreProperties>
</file>